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64" r:id="rId3"/>
    <p:sldId id="259" r:id="rId4"/>
    <p:sldId id="257" r:id="rId5"/>
    <p:sldId id="261" r:id="rId6"/>
    <p:sldId id="267" r:id="rId7"/>
    <p:sldId id="266" r:id="rId8"/>
    <p:sldId id="260" r:id="rId9"/>
    <p:sldId id="265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9F"/>
    <a:srgbClr val="FF2D5A"/>
    <a:srgbClr val="C24C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7" autoAdjust="0"/>
    <p:restoredTop sz="94660"/>
  </p:normalViewPr>
  <p:slideViewPr>
    <p:cSldViewPr snapToGrid="0">
      <p:cViewPr varScale="1">
        <p:scale>
          <a:sx n="45" d="100"/>
          <a:sy n="45" d="100"/>
        </p:scale>
        <p:origin x="-2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0FB54-1CB4-4771-A77E-AAEE392BC3CA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CE908-4F19-40AB-8D0D-536DA6AF8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32C8D86D-2858-4137-9E58-1C7531FD5D79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782AA93-C603-4670-8E37-FB23E0E39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8D86D-2858-4137-9E58-1C7531FD5D79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AA93-C603-4670-8E37-FB23E0E3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8D86D-2858-4137-9E58-1C7531FD5D79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AA93-C603-4670-8E37-FB23E0E3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8D86D-2858-4137-9E58-1C7531FD5D79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AA93-C603-4670-8E37-FB23E0E3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32C8D86D-2858-4137-9E58-1C7531FD5D79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782AA93-C603-4670-8E37-FB23E0E39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8D86D-2858-4137-9E58-1C7531FD5D79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E782AA93-C603-4670-8E37-FB23E0E39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8D86D-2858-4137-9E58-1C7531FD5D79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E782AA93-C603-4670-8E37-FB23E0E3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8D86D-2858-4137-9E58-1C7531FD5D79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AA93-C603-4670-8E37-FB23E0E39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8D86D-2858-4137-9E58-1C7531FD5D79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AA93-C603-4670-8E37-FB23E0E3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32C8D86D-2858-4137-9E58-1C7531FD5D79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782AA93-C603-4670-8E37-FB23E0E39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32C8D86D-2858-4137-9E58-1C7531FD5D79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782AA93-C603-4670-8E37-FB23E0E39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2C8D86D-2858-4137-9E58-1C7531FD5D79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782AA93-C603-4670-8E37-FB23E0E39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E%D1%80%D0%B8%D0%B4%D0%B8%D1%87%D0%B5%D1%81%D0%BA%D0%BE%D0%B5_%D0%BB%D0%B8%D1%86%D0%BE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412523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Моя будущая профессия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103" y="4947057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>Грибанова Татьяна Андреевна</a:t>
            </a:r>
          </a:p>
          <a:p>
            <a:pPr algn="l"/>
            <a:r>
              <a:rPr lang="ru-RU" sz="1600" dirty="0" smtClean="0"/>
              <a:t>15 лет</a:t>
            </a:r>
          </a:p>
          <a:p>
            <a:pPr algn="l"/>
            <a:r>
              <a:rPr lang="ru-RU" sz="1600" dirty="0" smtClean="0"/>
              <a:t>2014 год</a:t>
            </a:r>
          </a:p>
          <a:p>
            <a:pPr algn="l"/>
            <a:r>
              <a:rPr lang="ru-RU" sz="1600" dirty="0" smtClean="0"/>
              <a:t>МБОУ «</a:t>
            </a:r>
            <a:r>
              <a:rPr lang="ru-RU" sz="1600" dirty="0" err="1" smtClean="0"/>
              <a:t>Пировская</a:t>
            </a:r>
            <a:r>
              <a:rPr lang="ru-RU" sz="1600" dirty="0" smtClean="0"/>
              <a:t> СОШ»</a:t>
            </a:r>
          </a:p>
          <a:p>
            <a:pPr algn="l"/>
            <a:r>
              <a:rPr lang="ru-RU" sz="1600" dirty="0" smtClean="0"/>
              <a:t>Руководитель: Клименко Ирина Сергеевна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76" y="2367609"/>
            <a:ext cx="4953000" cy="3280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26224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 сделала вывод: адвокат не только трудная, но и интересная работа!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0940" y="2861929"/>
            <a:ext cx="8746979" cy="302850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859F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DSC_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135" y="2010591"/>
            <a:ext cx="2901428" cy="4380614"/>
          </a:xfrm>
          <a:prstGeom prst="rect">
            <a:avLst/>
          </a:prstGeom>
          <a:noFill/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 rot="1182522" flipH="1" flipV="1">
            <a:off x="884326" y="3831578"/>
            <a:ext cx="3781541" cy="280041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532042" y="579863"/>
            <a:ext cx="3632684" cy="280129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 rot="20221631" flipH="1">
            <a:off x="480294" y="198844"/>
            <a:ext cx="4087539" cy="3291796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7" name="Picture 5" descr="C:\Documents and Settings\User\Рабочий стол\JxbbHE46K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82298">
            <a:off x="1356142" y="636298"/>
            <a:ext cx="2325686" cy="2325686"/>
          </a:xfrm>
          <a:prstGeom prst="rect">
            <a:avLst/>
          </a:prstGeom>
          <a:noFill/>
        </p:spPr>
      </p:pic>
      <p:pic>
        <p:nvPicPr>
          <p:cNvPr id="3078" name="Picture 6" descr="C:\Documents and Settings\User\Рабочий стол\hemsirelik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6507" y="871870"/>
            <a:ext cx="1749368" cy="2041452"/>
          </a:xfrm>
          <a:prstGeom prst="rect">
            <a:avLst/>
          </a:prstGeom>
          <a:noFill/>
        </p:spPr>
      </p:pic>
      <p:pic>
        <p:nvPicPr>
          <p:cNvPr id="18" name="Рисунок 17" descr="legal-servic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438" y="4340743"/>
            <a:ext cx="2590798" cy="1943098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7434018" y="5107259"/>
            <a:ext cx="4757982" cy="12747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Кем же мне стать?</a:t>
            </a:r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8931" y="3111882"/>
            <a:ext cx="1429990" cy="1274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5583278"/>
            <a:ext cx="4757982" cy="12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адвокат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813009" y="2201027"/>
            <a:ext cx="4757982" cy="12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врач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971348" y="0"/>
            <a:ext cx="4757982" cy="12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художник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31174" y="-297711"/>
            <a:ext cx="10515600" cy="1325563"/>
          </a:xfrm>
        </p:spPr>
        <p:txBody>
          <a:bodyPr/>
          <a:lstStyle/>
          <a:p>
            <a:r>
              <a:rPr lang="ru-RU" dirty="0" smtClean="0"/>
              <a:t>Выбор: художник или адвокат?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62090" y="699856"/>
            <a:ext cx="5157787" cy="823912"/>
          </a:xfrm>
        </p:spPr>
        <p:txBody>
          <a:bodyPr/>
          <a:lstStyle/>
          <a:p>
            <a:r>
              <a:rPr lang="ru-RU" sz="3200" dirty="0" smtClean="0"/>
              <a:t>Художник</a:t>
            </a:r>
            <a:r>
              <a:rPr lang="ru-RU" dirty="0" smtClean="0"/>
              <a:t> - </a:t>
            </a:r>
            <a:r>
              <a:rPr lang="ru-RU" i="1" dirty="0" smtClean="0"/>
              <a:t>плюсы</a:t>
            </a:r>
            <a:endParaRPr lang="ru-RU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6685157" y="677554"/>
            <a:ext cx="5183188" cy="823912"/>
          </a:xfrm>
        </p:spPr>
        <p:txBody>
          <a:bodyPr/>
          <a:lstStyle/>
          <a:p>
            <a:r>
              <a:rPr lang="ru-RU" sz="3200" dirty="0" smtClean="0"/>
              <a:t>Адвокат </a:t>
            </a:r>
            <a:r>
              <a:rPr lang="ru-RU" dirty="0" smtClean="0"/>
              <a:t>- </a:t>
            </a:r>
            <a:r>
              <a:rPr lang="ru-RU" i="1" dirty="0" smtClean="0"/>
              <a:t>плюсы</a:t>
            </a:r>
            <a:endParaRPr lang="ru-RU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839787" y="1523767"/>
            <a:ext cx="5157787" cy="3684588"/>
          </a:xfrm>
        </p:spPr>
        <p:txBody>
          <a:bodyPr/>
          <a:lstStyle/>
          <a:p>
            <a:r>
              <a:rPr lang="ru-RU" dirty="0" smtClean="0"/>
              <a:t>Творческая профессия</a:t>
            </a:r>
          </a:p>
          <a:p>
            <a:r>
              <a:rPr lang="ru-RU" dirty="0" smtClean="0"/>
              <a:t>Общение с людьми </a:t>
            </a:r>
          </a:p>
          <a:p>
            <a:r>
              <a:rPr lang="ru-RU" dirty="0" smtClean="0"/>
              <a:t>Я люблю рисовать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6618249" y="1635282"/>
            <a:ext cx="5183188" cy="3684588"/>
          </a:xfrm>
        </p:spPr>
        <p:txBody>
          <a:bodyPr/>
          <a:lstStyle/>
          <a:p>
            <a:r>
              <a:rPr lang="ru-RU" dirty="0" smtClean="0"/>
              <a:t>Общение с людьми</a:t>
            </a:r>
          </a:p>
          <a:p>
            <a:r>
              <a:rPr lang="ru-RU" dirty="0" smtClean="0"/>
              <a:t>Престиж</a:t>
            </a:r>
          </a:p>
          <a:p>
            <a:r>
              <a:rPr lang="ru-RU" dirty="0" smtClean="0"/>
              <a:t>Адвокаты помогают людям решать конфликты , сложные ситуации ,которые без их помощи будет трудно решить.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G:\DCIM\101D5100\DSC_0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13045" y="3884773"/>
            <a:ext cx="3215726" cy="2129883"/>
          </a:xfrm>
          <a:prstGeom prst="rect">
            <a:avLst/>
          </a:prstGeom>
          <a:noFill/>
        </p:spPr>
      </p:pic>
      <p:pic>
        <p:nvPicPr>
          <p:cNvPr id="4099" name="Picture 3" descr="G:\DCIM\101D5100\DSC_0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4037" y="3562590"/>
            <a:ext cx="3554280" cy="2354119"/>
          </a:xfrm>
          <a:prstGeom prst="rect">
            <a:avLst/>
          </a:prstGeom>
          <a:noFill/>
        </p:spPr>
      </p:pic>
      <p:sp>
        <p:nvSpPr>
          <p:cNvPr id="13" name="Текст 5"/>
          <p:cNvSpPr txBox="1">
            <a:spLocks/>
          </p:cNvSpPr>
          <p:nvPr/>
        </p:nvSpPr>
        <p:spPr>
          <a:xfrm rot="21383948">
            <a:off x="1081564" y="4546638"/>
            <a:ext cx="5985079" cy="2125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9600" b="1" dirty="0" smtClean="0">
                <a:ln>
                  <a:solidFill>
                    <a:schemeClr val="accent1"/>
                  </a:solidFill>
                </a:ln>
              </a:rPr>
              <a:t>Точно!!!</a:t>
            </a:r>
            <a:endParaRPr kumimoji="0" lang="ru-RU" sz="9600" b="1" i="1" u="none" strike="noStrike" kern="1200" cap="none" spc="0" normalizeH="0" noProof="0" dirty="0">
              <a:ln>
                <a:solidFill>
                  <a:schemeClr val="accent1"/>
                </a:solidFill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>
            <a:off x="1022927" y="2667975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dirty="0" smtClean="0"/>
              <a:t>хобби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5"/>
          <p:cNvSpPr txBox="1">
            <a:spLocks/>
          </p:cNvSpPr>
          <p:nvPr/>
        </p:nvSpPr>
        <p:spPr>
          <a:xfrm>
            <a:off x="7435657" y="419430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профессия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я выбрала именно эту профессию?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393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Потому что мне еще с начальной школы было интересно смотреть папины книги с разными кодексами, правами. У меня вся семья работает в этой сфере деятельности: дедушка был председателем суда, тетя - адвокат, папа и мама - юристы. Раньше я не знала, кем буду и не задумывалась над этим. Папа примерно год назад уговаривал меня ,чтобы я пошла по стопам родителей, но я не хотела. Теперь я понимаю, что эта профессия мне подходит.</a:t>
            </a:r>
            <a:endParaRPr lang="ru-RU" dirty="0"/>
          </a:p>
        </p:txBody>
      </p:sp>
      <p:pic>
        <p:nvPicPr>
          <p:cNvPr id="4098" name="Picture 2" descr="C:\Documents and Settings\User\Рабочий стол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0019" y="5110272"/>
            <a:ext cx="2309998" cy="1487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106212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такой адвокат?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Адвокат</a:t>
            </a:r>
            <a:r>
              <a:rPr lang="ru-RU" sz="2400" dirty="0" smtClean="0"/>
              <a:t> (</a:t>
            </a:r>
            <a:r>
              <a:rPr lang="ru-RU" sz="2400" dirty="0" smtClean="0">
                <a:hlinkClick r:id="rId2" tooltip="Латинский язык"/>
              </a:rPr>
              <a:t>лат.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advocatus</a:t>
            </a:r>
            <a:r>
              <a:rPr lang="ru-RU" sz="2400" dirty="0" smtClean="0"/>
              <a:t> — от </a:t>
            </a:r>
            <a:r>
              <a:rPr lang="ru-RU" sz="2400" i="1" dirty="0" err="1" smtClean="0"/>
              <a:t>advoco</a:t>
            </a:r>
            <a:r>
              <a:rPr lang="ru-RU" sz="2400" dirty="0" smtClean="0"/>
              <a:t> — приглашаю) — лицо, профессией которого является оказание квалифицированной юридической помощи физическим лицам (гражданам, лицам без гражданства) и юридическим</a:t>
            </a:r>
            <a:r>
              <a:rPr lang="ru-RU" sz="2400" dirty="0" smtClean="0">
                <a:hlinkClick r:id="rId3" tooltip="Юридическое лицо"/>
              </a:rPr>
              <a:t> </a:t>
            </a:r>
            <a:r>
              <a:rPr lang="ru-RU" sz="2400" dirty="0" smtClean="0"/>
              <a:t>лицам (организациям), в том числе защита их интересов и прав в суде. Адвокатура как профессия известна с древнейших времён.</a:t>
            </a:r>
          </a:p>
          <a:p>
            <a:r>
              <a:rPr lang="ru-RU" b="1" dirty="0" smtClean="0"/>
              <a:t>АДВОКА'Т, </a:t>
            </a:r>
            <a:r>
              <a:rPr lang="ru-RU" sz="2400" dirty="0" smtClean="0"/>
              <a:t>а, м. [</a:t>
            </a:r>
            <a:r>
              <a:rPr lang="ru-RU" sz="2400" dirty="0" err="1" smtClean="0"/>
              <a:t>латин</a:t>
            </a:r>
            <a:r>
              <a:rPr lang="ru-RU" sz="2400" dirty="0" smtClean="0"/>
              <a:t>. </a:t>
            </a:r>
            <a:r>
              <a:rPr lang="ru-RU" sz="2400" dirty="0" err="1" smtClean="0"/>
              <a:t>advocatus</a:t>
            </a:r>
            <a:r>
              <a:rPr lang="ru-RU" sz="2400" dirty="0" smtClean="0"/>
              <a:t>]. Доверенное лицо, занимающееся ведением судебных дел, поверенный (</a:t>
            </a:r>
            <a:r>
              <a:rPr lang="ru-RU" sz="2400" dirty="0" err="1" smtClean="0"/>
              <a:t>дореволюц</a:t>
            </a:r>
            <a:r>
              <a:rPr lang="ru-RU" sz="2400" dirty="0" smtClean="0"/>
              <a:t>. и </a:t>
            </a:r>
            <a:r>
              <a:rPr lang="ru-RU" sz="2400" dirty="0" err="1" smtClean="0"/>
              <a:t>загр</a:t>
            </a:r>
            <a:r>
              <a:rPr lang="ru-RU" sz="2400" dirty="0" smtClean="0"/>
              <a:t>). || перен. Выступающий в защиту </a:t>
            </a:r>
            <a:r>
              <a:rPr lang="ru-RU" sz="2400" dirty="0" err="1" smtClean="0"/>
              <a:t>кого-чего-н</a:t>
            </a:r>
            <a:r>
              <a:rPr lang="ru-RU" sz="2400" dirty="0" smtClean="0"/>
              <a:t>. Не имея собственных убеждений, он постоянно выступает защитником чужих мнений.</a:t>
            </a:r>
          </a:p>
          <a:p>
            <a:r>
              <a:rPr lang="ru-RU" b="1" dirty="0" smtClean="0"/>
              <a:t>АДВОКАТ,</a:t>
            </a:r>
            <a:r>
              <a:rPr lang="ru-RU" dirty="0" smtClean="0"/>
              <a:t> </a:t>
            </a:r>
            <a:r>
              <a:rPr lang="ru-RU" sz="2400" dirty="0" smtClean="0"/>
              <a:t>-а;</a:t>
            </a:r>
            <a:r>
              <a:rPr lang="ru-RU" sz="2400" i="1" dirty="0" smtClean="0"/>
              <a:t> м.</a:t>
            </a:r>
            <a:r>
              <a:rPr lang="ru-RU" sz="2400" dirty="0" smtClean="0"/>
              <a:t> [лат. </a:t>
            </a:r>
            <a:r>
              <a:rPr lang="ru-RU" sz="2400" dirty="0" err="1" smtClean="0"/>
              <a:t>advocatus</a:t>
            </a:r>
            <a:r>
              <a:rPr lang="ru-RU" sz="2400" dirty="0" smtClean="0"/>
              <a:t>].</a:t>
            </a:r>
            <a:br>
              <a:rPr lang="ru-RU" sz="2400" dirty="0" smtClean="0"/>
            </a:br>
            <a:r>
              <a:rPr lang="ru-RU" sz="2400" dirty="0" smtClean="0"/>
              <a:t>Юрист, ведущий дело обвиняемого, защищающий его интересы в суде и дающий советы по правовым вопросам; защитник.</a:t>
            </a:r>
            <a:endParaRPr lang="ru-RU" sz="2400" dirty="0"/>
          </a:p>
        </p:txBody>
      </p:sp>
      <p:pic>
        <p:nvPicPr>
          <p:cNvPr id="1026" name="Picture 2" descr="C:\Documents and Settings\User\Рабочий стол\18495_2009022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843" y="276446"/>
            <a:ext cx="1435920" cy="1530831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sudebnoe_zasedanie-k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2578" y="391559"/>
            <a:ext cx="2024063" cy="1350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адвоката: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Функция адвоката заключается в предоставлении профессиональной юридической помощи по вопросам, находящимся в компетенции адвоката. Адвокат должен приложить все свои усилия, чтобы обеспечить своему подопечному грамотную правовую поддержку.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Всем привычна роль адвоката, когда он защищает подсудимого непосредственно на судебном заседании. Однако, суд является конечной инстанцией, а задачей адвоката является защита прав и свобод человека. </a:t>
            </a:r>
            <a:endParaRPr lang="ru-RU" dirty="0"/>
          </a:p>
        </p:txBody>
      </p:sp>
      <p:pic>
        <p:nvPicPr>
          <p:cNvPr id="2050" name="Picture 2" descr="C:\Documents and Settings\User\Рабочий стол\Law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928" y="318977"/>
            <a:ext cx="1920084" cy="1281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Адвокат вправе: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Запрашивать справки и документы, а указанные органы обязаны их предоставить.</a:t>
            </a:r>
          </a:p>
          <a:p>
            <a:r>
              <a:rPr lang="ru-RU" dirty="0" smtClean="0"/>
              <a:t>Опрашивать лиц, относящихся к делу.</a:t>
            </a:r>
          </a:p>
          <a:p>
            <a:r>
              <a:rPr lang="ru-RU" dirty="0" smtClean="0"/>
              <a:t>Собирать и представлять предметы, вещественные доказательства.</a:t>
            </a:r>
          </a:p>
          <a:p>
            <a:r>
              <a:rPr lang="ru-RU" dirty="0" smtClean="0"/>
              <a:t>Привлекать специалистов.</a:t>
            </a:r>
          </a:p>
          <a:p>
            <a:r>
              <a:rPr lang="ru-RU" dirty="0" smtClean="0"/>
              <a:t>Беспрепятственно встречаться с клиентом любое количество времени.</a:t>
            </a:r>
          </a:p>
          <a:p>
            <a:r>
              <a:rPr lang="ru-RU" dirty="0" smtClean="0"/>
              <a:t>Фиксировать информацию, содержащуюся в материалах</a:t>
            </a:r>
            <a:endParaRPr lang="ru-RU" dirty="0"/>
          </a:p>
        </p:txBody>
      </p:sp>
      <p:pic>
        <p:nvPicPr>
          <p:cNvPr id="3074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0340" y="361507"/>
            <a:ext cx="19335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55182"/>
            <a:ext cx="7783033" cy="119084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Багаж знаний адвоката очень богат:</a:t>
            </a:r>
            <a:endParaRPr lang="ru-RU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578934"/>
            <a:ext cx="3932237" cy="4928191"/>
          </a:xfrm>
        </p:spPr>
        <p:txBody>
          <a:bodyPr>
            <a:normAutofit lnSpcReduction="10000"/>
          </a:bodyPr>
          <a:lstStyle/>
          <a:p>
            <a:pPr marL="342900" indent="-342900" algn="l">
              <a:buAutoNum type="arabicParenR"/>
            </a:pPr>
            <a:r>
              <a:rPr lang="en-US" sz="2000" dirty="0" smtClean="0"/>
              <a:t>1) </a:t>
            </a:r>
            <a:r>
              <a:rPr lang="ru-RU" sz="2000" dirty="0" smtClean="0"/>
              <a:t>Арбитражный процессуальный кодекс</a:t>
            </a:r>
          </a:p>
          <a:p>
            <a:pPr marL="342900" indent="-342900" algn="l">
              <a:buAutoNum type="arabicParenR"/>
            </a:pPr>
            <a:r>
              <a:rPr lang="en-US" sz="2000" dirty="0" smtClean="0"/>
              <a:t>2)</a:t>
            </a:r>
            <a:r>
              <a:rPr lang="ru-RU" sz="2000" dirty="0" smtClean="0"/>
              <a:t>Бюджетный кодекс</a:t>
            </a:r>
          </a:p>
          <a:p>
            <a:pPr marL="342900" indent="-342900" algn="l">
              <a:buAutoNum type="arabicParenR"/>
            </a:pPr>
            <a:r>
              <a:rPr lang="en-US" sz="2000" dirty="0" smtClean="0"/>
              <a:t>3)</a:t>
            </a:r>
            <a:r>
              <a:rPr lang="ru-RU" sz="2000" dirty="0" smtClean="0"/>
              <a:t>Водный кодекс</a:t>
            </a:r>
          </a:p>
          <a:p>
            <a:pPr marL="342900" indent="-342900" algn="l">
              <a:buAutoNum type="arabicParenR"/>
            </a:pPr>
            <a:r>
              <a:rPr lang="en-US" sz="2000" dirty="0" smtClean="0"/>
              <a:t>4)</a:t>
            </a:r>
            <a:r>
              <a:rPr lang="ru-RU" sz="2000" dirty="0" smtClean="0"/>
              <a:t>Воздушный кодекс</a:t>
            </a:r>
          </a:p>
          <a:p>
            <a:pPr marL="342900" indent="-342900" algn="l">
              <a:buAutoNum type="arabicParenR"/>
            </a:pPr>
            <a:r>
              <a:rPr lang="en-US" sz="2000" dirty="0" smtClean="0"/>
              <a:t>5)</a:t>
            </a:r>
            <a:r>
              <a:rPr lang="ru-RU" sz="2000" dirty="0" smtClean="0"/>
              <a:t>Градостроительный кодекс</a:t>
            </a:r>
          </a:p>
          <a:p>
            <a:pPr marL="342900" indent="-342900" algn="l">
              <a:buAutoNum type="arabicParenR"/>
            </a:pPr>
            <a:r>
              <a:rPr lang="en-US" sz="2000" dirty="0" smtClean="0"/>
              <a:t>6)</a:t>
            </a:r>
            <a:r>
              <a:rPr lang="ru-RU" sz="2000" dirty="0" smtClean="0"/>
              <a:t>Гражданский кодекс</a:t>
            </a:r>
          </a:p>
          <a:p>
            <a:pPr marL="342900" indent="-342900" algn="l">
              <a:buAutoNum type="arabicParenR"/>
            </a:pPr>
            <a:r>
              <a:rPr lang="en-US" sz="2000" dirty="0" smtClean="0"/>
              <a:t>7)</a:t>
            </a:r>
            <a:r>
              <a:rPr lang="ru-RU" sz="2000" dirty="0" smtClean="0"/>
              <a:t>Гражданский процессуальный кодекс</a:t>
            </a:r>
          </a:p>
          <a:p>
            <a:pPr marL="342900" indent="-342900" algn="l">
              <a:buAutoNum type="arabicParenR"/>
            </a:pPr>
            <a:r>
              <a:rPr lang="en-US" sz="2000" dirty="0" smtClean="0"/>
              <a:t>8)</a:t>
            </a:r>
            <a:r>
              <a:rPr lang="ru-RU" sz="2000" dirty="0" smtClean="0"/>
              <a:t>Жилищный кодекс</a:t>
            </a:r>
          </a:p>
          <a:p>
            <a:pPr marL="342900" indent="-342900" algn="l">
              <a:buAutoNum type="arabicParenR"/>
            </a:pPr>
            <a:r>
              <a:rPr lang="en-US" sz="2000" dirty="0" smtClean="0"/>
              <a:t>9)</a:t>
            </a:r>
            <a:r>
              <a:rPr lang="ru-RU" sz="2000" dirty="0" smtClean="0"/>
              <a:t>Земельный кодекс</a:t>
            </a:r>
          </a:p>
          <a:p>
            <a:pPr marL="342900" indent="-342900" algn="l">
              <a:buAutoNum type="arabicParenR"/>
            </a:pPr>
            <a:r>
              <a:rPr lang="ru-RU" sz="2000" dirty="0" smtClean="0"/>
              <a:t>10) Кодекс внутреннего водного транспорта</a:t>
            </a:r>
          </a:p>
          <a:p>
            <a:pPr marL="342900" lvl="0" indent="-342900" algn="l">
              <a:buFont typeface="Wingdings 2"/>
              <a:buAutoNum type="arabicParenR"/>
            </a:pPr>
            <a:r>
              <a:rPr lang="ru-RU" sz="2000" dirty="0" smtClean="0"/>
              <a:t>11) Кодекс об административных правонарушениях</a:t>
            </a:r>
          </a:p>
          <a:p>
            <a:pPr marL="342900" indent="-342900" algn="l">
              <a:buAutoNum type="arabicParenR"/>
            </a:pPr>
            <a:endParaRPr lang="ru-RU" sz="2000" dirty="0" smtClean="0"/>
          </a:p>
          <a:p>
            <a:pPr marL="342900" indent="-342900" algn="l">
              <a:buAutoNum type="arabicParenR"/>
            </a:pPr>
            <a:endParaRPr lang="ru-RU" sz="2000" dirty="0" smtClean="0"/>
          </a:p>
          <a:p>
            <a:pPr marL="342900" indent="-342900">
              <a:buAutoNum type="arabicParenR"/>
            </a:pPr>
            <a:endParaRPr lang="ru-RU" sz="2000" dirty="0" smtClean="0"/>
          </a:p>
          <a:p>
            <a:pPr marL="342900" indent="-342900">
              <a:buAutoNum type="arabicParenR"/>
            </a:pPr>
            <a:endParaRPr lang="ru-RU" sz="2000" dirty="0" smtClean="0"/>
          </a:p>
          <a:p>
            <a:pPr marL="342900" indent="-342900">
              <a:buAutoNum type="arabicParenR"/>
            </a:pPr>
            <a:endParaRPr lang="ru-RU" sz="2000" dirty="0" smtClean="0"/>
          </a:p>
          <a:p>
            <a:pPr marL="342900" indent="-342900">
              <a:buAutoNum type="arabicParenR"/>
            </a:pPr>
            <a:endParaRPr lang="ru-RU" dirty="0"/>
          </a:p>
        </p:txBody>
      </p:sp>
      <p:pic>
        <p:nvPicPr>
          <p:cNvPr id="1027" name="Picture 3" descr="C:\Documents and Settings\User\Рабочий стол\236363-2013-01-11-1925124_482500_pile_of_book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744" y="380703"/>
            <a:ext cx="3834809" cy="6211483"/>
          </a:xfrm>
          <a:prstGeom prst="rect">
            <a:avLst/>
          </a:prstGeom>
          <a:noFill/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3810576" y="1765004"/>
            <a:ext cx="3932237" cy="446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dirty="0" smtClean="0"/>
              <a:t>12) Кодекс торгового мореплавания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dirty="0" smtClean="0"/>
              <a:t>13) Лесной кодекс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dirty="0" smtClean="0"/>
              <a:t>14) Налоговый кодекс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dirty="0" smtClean="0"/>
              <a:t>15) Семейный кодекс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dirty="0" smtClean="0"/>
              <a:t>16)Таможенный кодекс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dirty="0" smtClean="0"/>
              <a:t>17) Таможенный кодекс Таможенного союза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dirty="0" smtClean="0"/>
              <a:t>18) Трудовой кодекс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dirty="0" smtClean="0"/>
              <a:t>19) Уголовно- исполнительный кодекс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dirty="0" smtClean="0"/>
              <a:t>20) Уголовно-процессуальный кодекс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dirty="0" smtClean="0"/>
              <a:t>21)Уголовный кодекс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8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>Шаги, чтобы стать адвокатом.</a:t>
            </a:r>
            <a:endParaRPr lang="ru-RU" dirty="0"/>
          </a:p>
        </p:txBody>
      </p:sp>
      <p:pic>
        <p:nvPicPr>
          <p:cNvPr id="4" name="Содержимое 3" descr="15_Hands_PeopleDra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8725" y="2211572"/>
            <a:ext cx="5156792" cy="412543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58521" y="3278459"/>
            <a:ext cx="4757982" cy="12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037" y="1531089"/>
            <a:ext cx="66347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1) получить высшее юридической образование</a:t>
            </a:r>
            <a:br>
              <a:rPr lang="ru-RU" sz="4000" dirty="0" smtClean="0"/>
            </a:br>
            <a:r>
              <a:rPr lang="ru-RU" sz="4000" dirty="0" smtClean="0"/>
              <a:t>2) иметь юридический стаж </a:t>
            </a:r>
            <a:br>
              <a:rPr lang="ru-RU" sz="4000" dirty="0" smtClean="0"/>
            </a:br>
            <a:r>
              <a:rPr lang="ru-RU" sz="4000" dirty="0" smtClean="0"/>
              <a:t>3) сдать квалификационный экзамен</a:t>
            </a:r>
            <a:endParaRPr lang="ru-RU" sz="40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783</TotalTime>
  <Words>370</Words>
  <Application>Microsoft Office PowerPoint</Application>
  <PresentationFormat>Произвольный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Моя будущая профессия</vt:lpstr>
      <vt:lpstr>Кем же мне стать?</vt:lpstr>
      <vt:lpstr>Выбор: художник или адвокат?</vt:lpstr>
      <vt:lpstr>Почему я выбрала именно эту профессию?</vt:lpstr>
      <vt:lpstr>Кто такой адвокат?</vt:lpstr>
      <vt:lpstr>Функции адвоката:</vt:lpstr>
      <vt:lpstr>Адвокат вправе:</vt:lpstr>
      <vt:lpstr>Багаж знаний адвоката очень богат:</vt:lpstr>
      <vt:lpstr>Шаги, чтобы стать адвокатом.</vt:lpstr>
      <vt:lpstr>Я сделала вывод: адвокат не только трудная, но и интересная работа!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профессия</dc:title>
  <dc:creator>7 klass-2</dc:creator>
  <cp:lastModifiedBy>User</cp:lastModifiedBy>
  <cp:revision>74</cp:revision>
  <dcterms:created xsi:type="dcterms:W3CDTF">2014-11-14T01:47:33Z</dcterms:created>
  <dcterms:modified xsi:type="dcterms:W3CDTF">2014-12-17T19:09:42Z</dcterms:modified>
</cp:coreProperties>
</file>